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96" r:id="rId4"/>
    <p:sldId id="257" r:id="rId5"/>
    <p:sldId id="259" r:id="rId6"/>
    <p:sldId id="261" r:id="rId7"/>
    <p:sldId id="265" r:id="rId8"/>
    <p:sldId id="276" r:id="rId9"/>
    <p:sldId id="297" r:id="rId10"/>
    <p:sldId id="294" r:id="rId11"/>
    <p:sldId id="277" r:id="rId12"/>
    <p:sldId id="278" r:id="rId13"/>
    <p:sldId id="284" r:id="rId14"/>
    <p:sldId id="285" r:id="rId15"/>
    <p:sldId id="286" r:id="rId16"/>
    <p:sldId id="287" r:id="rId17"/>
    <p:sldId id="288" r:id="rId18"/>
    <p:sldId id="283" r:id="rId19"/>
    <p:sldId id="291" r:id="rId20"/>
    <p:sldId id="295" r:id="rId21"/>
    <p:sldId id="289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2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Темный стиль 1 — акцент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Темный стиль 1 —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52"/>
    <p:restoredTop sz="91489"/>
  </p:normalViewPr>
  <p:slideViewPr>
    <p:cSldViewPr snapToGrid="0">
      <p:cViewPr varScale="1">
        <p:scale>
          <a:sx n="64" d="100"/>
          <a:sy n="64" d="100"/>
        </p:scale>
        <p:origin x="5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56F2D-7DEC-0C49-B155-66417A2FF21D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C3F51-8C8F-6845-9615-07CC3392C8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01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D6841E-FFEF-F575-5748-705EC29D6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6CF88A-1945-AA5C-6900-6E2D00139B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5B48E1-1076-28BB-2D3F-C96CFC66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C8961-4F73-BF46-9BE0-CFAF8FD622B5}" type="datetime1">
              <a:rPr lang="ru-RU" smtClean="0"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E62394-AD07-F9BF-5B89-67590270B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82D559-ABC3-BCF7-CE2B-DB90A1B8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076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E4E5B-C4E2-32B7-336F-DD45779F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16D1BD-1B1A-E1BC-7F14-8A5234C19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D29BAD-B0AA-4ACB-BB58-C155E4301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93670-D641-4849-BA4B-3ACDCA2014D1}" type="datetime1">
              <a:rPr lang="ru-RU" smtClean="0"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64391E-80BF-3E78-9945-6EC48E2D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DAADD7-85F7-6656-51D7-B2E1EB3ED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505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4BD67C1-ECB3-BB5F-0E20-D147625850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9072E33-9C28-6DB2-F339-9E8E6CA61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B18B93-A62B-C93F-1ABF-60FB8532F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8EA6-6075-8340-B930-91AD815B2D38}" type="datetime1">
              <a:rPr lang="ru-RU" smtClean="0"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50DCB0-0AE2-DC90-A701-5CF20CF3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8445B1-494B-F976-5F10-8807CDE6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05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40927C-33BD-9A86-67ED-B9D10E4C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E4EECF-79CB-F595-2F86-A227B38EA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41F79A-1692-6D34-C798-59B97CAB1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3ED8-3D36-384F-9670-242D40D73A3C}" type="datetime1">
              <a:rPr lang="ru-RU" smtClean="0"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94DED4-DD0F-5AD3-8C5B-99FC2CE7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B55376-6E3B-C886-8EE2-71B543B67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2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2E4760-6B4E-0683-E7D6-DC2463308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88ACB3-2231-5AF4-744B-DD92FFCF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DF048D-B040-49BC-2985-35B1DE395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E11-3AC1-A241-BF18-5F7D9A810AC8}" type="datetime1">
              <a:rPr lang="ru-RU" smtClean="0"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425F85-A1B0-4350-50CE-76A81C7F7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AE08F1-7BB0-1399-9EE7-D890D4CF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83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688D89-0A8D-73F4-054C-EEE4B2C77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510738-5BCF-9BEF-FA40-43CDEF6E8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5E441F0-A50C-5720-AD05-66CF649323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F4B279-30E3-7246-ED9B-F4E023053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CF1D9-591E-F544-BB9E-D36225864E9F}" type="datetime1">
              <a:rPr lang="ru-RU" smtClean="0"/>
              <a:t>24.12.2025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0413A6-6DA1-91A8-92BB-41929153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ED7DCD-70FA-0A64-71A1-23066694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1418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378EF-3EB9-088F-E1E8-13F36934A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AFCB44C-4417-6472-5198-AA47F09ED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BD4D232-4CB8-BD21-18C7-40B571C98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83114E-DFED-4CF3-23A0-39DA254904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6E7B3C7-2F84-4800-428A-C5A037DAFA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1DEEE87-8F5B-E158-80BD-C19AF0D4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864E4-3C98-C247-BC32-D10908E7B45F}" type="datetime1">
              <a:rPr lang="ru-RU" smtClean="0"/>
              <a:t>24.12.2025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AA7EC3A-9C84-B8C5-D214-9BC5DB49A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E88F02A-0263-539B-BC52-640C7CAA3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044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09D2ED-57FF-33C8-DD9B-963C8E39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1577392-23AF-ACE9-5871-DB1BA95A6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5AB7F-5FC3-484A-8119-3067814C9775}" type="datetime1">
              <a:rPr lang="ru-RU" smtClean="0"/>
              <a:t>24.12.2025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0DFAEB-7386-454E-588C-FF718C48D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2074C3-F4CC-56D6-360A-8B5BC0C0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445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DFAB289-E9BC-DA34-C269-92CCE7741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BBAEE-F87D-BF4E-94F6-E70C7B806719}" type="datetime1">
              <a:rPr lang="ru-RU" smtClean="0"/>
              <a:t>24.12.2025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7311F64-6D8E-06AB-0CE4-282F1F11F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39C53A-C725-BD52-9ED0-866EA090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558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AE2809-4C31-CB09-C223-715008927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D2BFE6-2157-45A1-E576-F0D946E8A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AA223D-06BA-4297-C664-47BFA571C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F581F-00AE-1C47-0AF5-1C5B9245D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D68B-9C2F-7F4C-A998-B0A54DF8434B}" type="datetime1">
              <a:rPr lang="ru-RU" smtClean="0"/>
              <a:t>24.12.2025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1C5041-9D5F-69B2-7B98-7FB9AE506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4D0C72-57D2-0244-2A7A-A83FB09D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681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FB93A5-BCAD-073C-157B-DA86D4922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7D2549C-D156-CB6D-4D28-336F897B99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BD6309-E180-6217-A363-49DEDD728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FE7E566-0558-C06B-ADF9-CCE889C96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5EBB-1852-194B-8A29-1E9A3DD8343A}" type="datetime1">
              <a:rPr lang="ru-RU" smtClean="0"/>
              <a:t>24.12.2025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F87E12-D1A3-FE4C-BEA1-E7A2D4A56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645A30F-7F5A-427E-11FD-6365494C6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32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EF5D99-79DD-C15E-A110-9A6D43E97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950A03-887E-3B65-FB64-7E575C0E8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B3327C-9D29-CC6F-0312-91353C131A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A284A-1F70-6441-8780-FEE1FFDBEEE5}" type="datetime1">
              <a:rPr lang="ru-RU" smtClean="0"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4E9D07-29B0-1CD4-10B1-F6363BB1A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EC25D3-FF43-D90F-A52B-C92EC9173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682AD-4260-E34C-93EC-FF99495A4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3614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46BE85-9E4D-499D-6326-F61EE6CFCAFC}"/>
              </a:ext>
            </a:extLst>
          </p:cNvPr>
          <p:cNvSpPr txBox="1"/>
          <p:nvPr/>
        </p:nvSpPr>
        <p:spPr>
          <a:xfrm>
            <a:off x="541823" y="55153"/>
            <a:ext cx="11650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ПРОЕКТНАЯ РАБОТА ПО КУРСУ ВАРКТ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600F2BF-C7D0-12CE-046E-E639E9736F3A}"/>
              </a:ext>
            </a:extLst>
          </p:cNvPr>
          <p:cNvSpPr/>
          <p:nvPr/>
        </p:nvSpPr>
        <p:spPr>
          <a:xfrm>
            <a:off x="-466988" y="2459504"/>
            <a:ext cx="12524292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914400"/>
            <a:r>
              <a:rPr lang="ru-RU" sz="2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Работу выполнили (Группа М8О-112БВ-25):</a:t>
            </a:r>
          </a:p>
          <a:p>
            <a:pPr marL="914400"/>
            <a:r>
              <a:rPr lang="ru-RU" sz="2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Дикун</a:t>
            </a:r>
            <a:r>
              <a:rPr lang="ru-RU" sz="2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Р.Г. (</a:t>
            </a:r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капитан команды, составитель текстового отчета</a:t>
            </a:r>
            <a:r>
              <a:rPr lang="ru-RU" sz="2400" dirty="0">
                <a:solidFill>
                  <a:schemeClr val="bg1"/>
                </a:solidFill>
                <a:effectLst/>
              </a:rPr>
              <a:t> </a:t>
            </a:r>
            <a:r>
              <a:rPr lang="ru-RU" sz="2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14400"/>
            <a:r>
              <a:rPr lang="ru-RU" sz="2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Онопин</a:t>
            </a:r>
            <a:r>
              <a:rPr lang="ru-RU" sz="2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О.М (</a:t>
            </a: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программист KSP, монтажер полета, создание ракеты в KSP</a:t>
            </a:r>
            <a:r>
              <a:rPr lang="ru-RU" sz="2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400" kern="100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/>
            <a:r>
              <a:rPr lang="ru-RU" sz="2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Штыков М.С. (</a:t>
            </a: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составитель физической модели, составитель отчета по полету ракеты </a:t>
            </a:r>
            <a:r>
              <a:rPr lang="ru-RU" sz="2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400" kern="100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/>
            <a:r>
              <a:rPr lang="ru-RU" sz="2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Шапошник</a:t>
            </a:r>
            <a:r>
              <a:rPr lang="ru-RU" sz="2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А.С. (</a:t>
            </a: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составитель математической модели, составитель презентации</a:t>
            </a:r>
            <a:r>
              <a:rPr lang="ru-RU" sz="2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750406-E193-72F4-EBBD-8ECFF27F9944}"/>
              </a:ext>
            </a:extLst>
          </p:cNvPr>
          <p:cNvSpPr txBox="1"/>
          <p:nvPr/>
        </p:nvSpPr>
        <p:spPr>
          <a:xfrm>
            <a:off x="5066811" y="6160210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Москва,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75626-F015-662D-AC41-B256975A0E40}"/>
              </a:ext>
            </a:extLst>
          </p:cNvPr>
          <p:cNvSpPr txBox="1"/>
          <p:nvPr/>
        </p:nvSpPr>
        <p:spPr>
          <a:xfrm>
            <a:off x="4023958" y="892168"/>
            <a:ext cx="4144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Полет на спутник Юпитера</a:t>
            </a: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AF04802-34EE-AF90-CBB7-DB1EC7AA2BFA}"/>
              </a:ext>
            </a:extLst>
          </p:cNvPr>
          <p:cNvCxnSpPr>
            <a:cxnSpLocks/>
          </p:cNvCxnSpPr>
          <p:nvPr/>
        </p:nvCxnSpPr>
        <p:spPr>
          <a:xfrm>
            <a:off x="3040083" y="1579418"/>
            <a:ext cx="55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E026036-3915-462F-477B-A34D83B85D33}"/>
              </a:ext>
            </a:extLst>
          </p:cNvPr>
          <p:cNvCxnSpPr/>
          <p:nvPr/>
        </p:nvCxnSpPr>
        <p:spPr>
          <a:xfrm>
            <a:off x="4524499" y="5997038"/>
            <a:ext cx="254131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9FB52AD-8DF4-5A75-C767-ABC570520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04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текст, снимок экрана, Шрифт, докумен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FE8C73D-C3FA-CF22-F74E-864FC2321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50"/>
          <a:stretch/>
        </p:blipFill>
        <p:spPr>
          <a:xfrm>
            <a:off x="0" y="1236707"/>
            <a:ext cx="3885648" cy="5088676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Шрифт, докумен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D996ED7-4E03-2997-40C6-2596BDA609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50"/>
          <a:stretch/>
        </p:blipFill>
        <p:spPr>
          <a:xfrm>
            <a:off x="3958899" y="1236707"/>
            <a:ext cx="3492928" cy="5088676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, докумен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E940FB6-4E01-25C9-2541-0C5A394D4B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" r="10542"/>
          <a:stretch/>
        </p:blipFill>
        <p:spPr>
          <a:xfrm>
            <a:off x="7525078" y="1236707"/>
            <a:ext cx="4506986" cy="5045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1048EF-7F85-FE7C-F679-174D8E7C5B1D}"/>
              </a:ext>
            </a:extLst>
          </p:cNvPr>
          <p:cNvSpPr txBox="1"/>
          <p:nvPr/>
        </p:nvSpPr>
        <p:spPr>
          <a:xfrm>
            <a:off x="3541315" y="12987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1CC94-DD1A-A434-CB05-C3FAB4B9CF92}"/>
              </a:ext>
            </a:extLst>
          </p:cNvPr>
          <p:cNvSpPr txBox="1"/>
          <p:nvPr/>
        </p:nvSpPr>
        <p:spPr>
          <a:xfrm>
            <a:off x="7110056" y="1299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89F8B3-6EE6-E3F6-2CDD-837937191A4B}"/>
              </a:ext>
            </a:extLst>
          </p:cNvPr>
          <p:cNvSpPr txBox="1"/>
          <p:nvPr/>
        </p:nvSpPr>
        <p:spPr>
          <a:xfrm>
            <a:off x="11662456" y="12987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A07DDFCB-D542-D59E-7D96-78655A16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1FC27-A463-287D-0FBA-596F3BA802D5}"/>
              </a:ext>
            </a:extLst>
          </p:cNvPr>
          <p:cNvSpPr txBox="1"/>
          <p:nvPr/>
        </p:nvSpPr>
        <p:spPr>
          <a:xfrm>
            <a:off x="508249" y="107470"/>
            <a:ext cx="111542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графика на основе мат. модели</a:t>
            </a:r>
          </a:p>
        </p:txBody>
      </p:sp>
    </p:spTree>
    <p:extLst>
      <p:ext uri="{BB962C8B-B14F-4D97-AF65-F5344CB8AC3E}">
        <p14:creationId xmlns:p14="http://schemas.microsoft.com/office/powerpoint/2010/main" val="556662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9990D9-A5F8-2542-247C-10CF15206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161348"/>
            <a:ext cx="10515600" cy="1325563"/>
          </a:xfrm>
        </p:spPr>
        <p:txBody>
          <a:bodyPr/>
          <a:lstStyle/>
          <a:p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Глава 4: Реализация полета в </a:t>
            </a:r>
            <a:r>
              <a:rPr lang="en-US" i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KSP</a:t>
            </a:r>
            <a:endParaRPr lang="ru-RU" i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62C53-9C5A-1345-AF65-BF37EDB60A7A}"/>
              </a:ext>
            </a:extLst>
          </p:cNvPr>
          <p:cNvSpPr txBox="1"/>
          <p:nvPr/>
        </p:nvSpPr>
        <p:spPr>
          <a:xfrm>
            <a:off x="476534" y="871827"/>
            <a:ext cx="5774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i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ракеты: 1 ступень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E88C17-F186-0263-0A73-E04FE80FD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1" t="2537" r="3581" b="56578"/>
          <a:stretch/>
        </p:blipFill>
        <p:spPr>
          <a:xfrm>
            <a:off x="173849" y="1636467"/>
            <a:ext cx="3981564" cy="17371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BCF6DD-DE8A-90CD-4571-83A9FAE157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5" r="3130" b="55827"/>
          <a:stretch/>
        </p:blipFill>
        <p:spPr>
          <a:xfrm>
            <a:off x="4267499" y="1646572"/>
            <a:ext cx="3756063" cy="17399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C175C7-ECE9-DE36-D30A-3D373B2185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6" t="2584" r="5852" b="55861"/>
          <a:stretch/>
        </p:blipFill>
        <p:spPr>
          <a:xfrm>
            <a:off x="8149801" y="1636472"/>
            <a:ext cx="3868350" cy="17371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94443D-0FD9-27DC-7914-44E9DC66CD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95" t="3929" r="3477" b="56777"/>
          <a:stretch/>
        </p:blipFill>
        <p:spPr>
          <a:xfrm>
            <a:off x="1063015" y="3495612"/>
            <a:ext cx="4887603" cy="20643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ACF8F68-4766-E4A0-1A5A-BCBA129F85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23" t="2583" r="3587" b="55864"/>
          <a:stretch/>
        </p:blipFill>
        <p:spPr>
          <a:xfrm>
            <a:off x="6241384" y="3484353"/>
            <a:ext cx="4655217" cy="20868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567F29-3900-75AF-5F85-9F98E5C46B78}"/>
              </a:ext>
            </a:extLst>
          </p:cNvPr>
          <p:cNvSpPr txBox="1"/>
          <p:nvPr/>
        </p:nvSpPr>
        <p:spPr>
          <a:xfrm>
            <a:off x="381000" y="5817906"/>
            <a:ext cx="114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Общая расчетная масса первой ступени составляет: (144.0 т * 4) + 81.0 т + 40.5 т + 15.0 т + 0.48 т =</a:t>
            </a:r>
            <a:r>
              <a:rPr lang="en-US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664.98 тонн.</a:t>
            </a:r>
            <a:endParaRPr lang="ru-RU" b="1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911F1CA2-0A23-84D9-1084-AAC278A8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857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599290-2959-4891-D6B6-30DB50875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69" y="119976"/>
            <a:ext cx="10515600" cy="1325563"/>
          </a:xfrm>
        </p:spPr>
        <p:txBody>
          <a:bodyPr/>
          <a:lstStyle/>
          <a:p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ступень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626F16-CE74-8107-2C4E-9F8EF39D3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2" t="1662" r="4293" b="55839"/>
          <a:stretch/>
        </p:blipFill>
        <p:spPr>
          <a:xfrm>
            <a:off x="6150663" y="3693894"/>
            <a:ext cx="3878264" cy="172592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135D73-503C-B8A6-70AB-3B75F4109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0" t="2845" r="4694" b="54417"/>
          <a:stretch/>
        </p:blipFill>
        <p:spPr>
          <a:xfrm>
            <a:off x="4102206" y="1625376"/>
            <a:ext cx="3888714" cy="17259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D1D8A8-092A-780E-7A35-DCEE27DC05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2" t="2257" r="3387" b="55975"/>
          <a:stretch/>
        </p:blipFill>
        <p:spPr>
          <a:xfrm>
            <a:off x="8089795" y="1625375"/>
            <a:ext cx="3883342" cy="172592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E4994B-CD5C-0C55-9506-8A5160C518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2" r="4527" b="55996"/>
          <a:stretch/>
        </p:blipFill>
        <p:spPr>
          <a:xfrm>
            <a:off x="2079096" y="3693894"/>
            <a:ext cx="3686845" cy="17259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75D142-D82D-D9BE-A0C5-95D520CD8B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52" t="2396" r="8804" b="55209"/>
          <a:stretch/>
        </p:blipFill>
        <p:spPr>
          <a:xfrm>
            <a:off x="419060" y="1625375"/>
            <a:ext cx="3584271" cy="17259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2FEEAE-F9D8-1E6A-1EBB-55D6A993AFF5}"/>
              </a:ext>
            </a:extLst>
          </p:cNvPr>
          <p:cNvSpPr txBox="1"/>
          <p:nvPr/>
        </p:nvSpPr>
        <p:spPr>
          <a:xfrm>
            <a:off x="660400" y="5913548"/>
            <a:ext cx="11642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Общая расчетная масса второй ступени составляет: 9.0 т + 81.0 т + 0.2 т + (0.9 т * 12) + 0.21 т =</a:t>
            </a:r>
            <a:r>
              <a:rPr lang="en-US" sz="18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8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101.41 тонн.</a:t>
            </a:r>
            <a:endParaRPr lang="ru-RU" sz="1800" b="1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3489AD63-BC58-9ED9-576F-8E136AAFD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175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599290-2959-4891-D6B6-30DB50875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-186611"/>
            <a:ext cx="10515600" cy="1325563"/>
          </a:xfrm>
        </p:spPr>
        <p:txBody>
          <a:bodyPr/>
          <a:lstStyle/>
          <a:p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ступень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75DA1A-1A31-D146-D0B8-9266598E8F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2784" r="3167" b="54773"/>
          <a:stretch/>
        </p:blipFill>
        <p:spPr>
          <a:xfrm>
            <a:off x="7946390" y="3708400"/>
            <a:ext cx="3651587" cy="162075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D1EF19-234D-8B7C-1A99-2CF6BC494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" t="1611" r="4033" b="55889"/>
          <a:stretch/>
        </p:blipFill>
        <p:spPr>
          <a:xfrm>
            <a:off x="4060825" y="3708400"/>
            <a:ext cx="3768168" cy="16691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48617-F11B-DA7A-1ADB-D5801F037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1" t="1593" b="56074"/>
          <a:stretch/>
        </p:blipFill>
        <p:spPr>
          <a:xfrm>
            <a:off x="156483" y="3708400"/>
            <a:ext cx="3786945" cy="162075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D48C8D-581C-E9EF-C060-C6D556F76D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10" t="1743" r="4235" b="54998"/>
          <a:stretch/>
        </p:blipFill>
        <p:spPr>
          <a:xfrm>
            <a:off x="7946391" y="1332230"/>
            <a:ext cx="3862967" cy="18292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1D1868-4E8D-8FEA-FAF2-E40F83E766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31" t="2330" r="8695" b="53900"/>
          <a:stretch/>
        </p:blipFill>
        <p:spPr>
          <a:xfrm>
            <a:off x="4060825" y="1332230"/>
            <a:ext cx="3768169" cy="18292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6775D8-065A-5BCA-EB21-7511B09B0A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39" t="1576" r="8696" b="56359"/>
          <a:stretch/>
        </p:blipFill>
        <p:spPr>
          <a:xfrm>
            <a:off x="157252" y="1332230"/>
            <a:ext cx="3786176" cy="18292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33FC78-D4B5-5884-AF2F-257C04BDBFA4}"/>
              </a:ext>
            </a:extLst>
          </p:cNvPr>
          <p:cNvSpPr txBox="1"/>
          <p:nvPr/>
        </p:nvSpPr>
        <p:spPr>
          <a:xfrm>
            <a:off x="373887" y="5876052"/>
            <a:ext cx="11686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Общая расчетная масса третьей ступени составляет: 6.0 т + 36.0 т + (10.125 т * 12) + 0.2 т + (1.0 т * 4) + 0.21 т =</a:t>
            </a:r>
            <a:r>
              <a:rPr lang="en-US" sz="16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6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168.71 тонн.</a:t>
            </a:r>
            <a:endParaRPr lang="ru-RU" sz="1600" b="1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sz="1600" dirty="0">
              <a:solidFill>
                <a:schemeClr val="bg2"/>
              </a:solidFill>
            </a:endParaRP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94CBFC86-3C34-DE8F-35DF-3732E509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397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599290-2959-4891-D6B6-30DB50875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20" y="-190183"/>
            <a:ext cx="10515600" cy="1325563"/>
          </a:xfrm>
        </p:spPr>
        <p:txBody>
          <a:bodyPr/>
          <a:lstStyle/>
          <a:p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ступень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47D850-839B-A18A-8FB3-3D2D4E3008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0" t="2584" r="3019" b="56008"/>
          <a:stretch/>
        </p:blipFill>
        <p:spPr>
          <a:xfrm>
            <a:off x="3971598" y="3696495"/>
            <a:ext cx="3862967" cy="177929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DC15A2-52C6-8CAB-55CE-76400B8FF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5" t="3892" r="4511" b="55730"/>
          <a:stretch/>
        </p:blipFill>
        <p:spPr>
          <a:xfrm>
            <a:off x="7911358" y="3696494"/>
            <a:ext cx="4051648" cy="17792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2FE45B-6F74-51EE-137A-A54A2564D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9" t="1379" r="4220" b="55788"/>
          <a:stretch/>
        </p:blipFill>
        <p:spPr>
          <a:xfrm>
            <a:off x="7911358" y="1332230"/>
            <a:ext cx="3976476" cy="182927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57D527-875A-53F4-06BF-B9763A6824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1" t="1576" r="6044" b="55424"/>
          <a:stretch/>
        </p:blipFill>
        <p:spPr>
          <a:xfrm>
            <a:off x="108627" y="3696495"/>
            <a:ext cx="3786175" cy="17792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B5E117-C279-B211-0D1B-B08ED4761D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39" t="1576" r="8696" b="56359"/>
          <a:stretch/>
        </p:blipFill>
        <p:spPr>
          <a:xfrm>
            <a:off x="108629" y="1332230"/>
            <a:ext cx="3786176" cy="182927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D50EBBF-B2FA-FD5F-A256-08D30CCE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10" t="1743" r="4235" b="54998"/>
          <a:stretch/>
        </p:blipFill>
        <p:spPr>
          <a:xfrm>
            <a:off x="3971598" y="1332230"/>
            <a:ext cx="3862967" cy="18292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2451D1-E262-452B-92AC-147ED73A2775}"/>
              </a:ext>
            </a:extLst>
          </p:cNvPr>
          <p:cNvSpPr txBox="1"/>
          <p:nvPr/>
        </p:nvSpPr>
        <p:spPr>
          <a:xfrm>
            <a:off x="392335" y="5832389"/>
            <a:ext cx="1157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Общая расчетная масса четвёртой ступени составляет: 3.0 т + 18.0 т + 9.0 т + 0.2 т + 0.21 т + 0.175 т =</a:t>
            </a:r>
            <a:r>
              <a:rPr lang="en-US" sz="18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8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30.585 тонн.</a:t>
            </a:r>
            <a:endParaRPr lang="ru-RU" sz="1800" b="1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361F5F99-5D04-65B1-6917-5DC0AB3F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094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599290-2959-4891-D6B6-30DB50875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" y="-125730"/>
            <a:ext cx="10515600" cy="1325563"/>
          </a:xfrm>
        </p:spPr>
        <p:txBody>
          <a:bodyPr/>
          <a:lstStyle/>
          <a:p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ступень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307424-A92F-E7E3-B5AD-44302B08E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" t="4451" r="3530" b="54762"/>
          <a:stretch/>
        </p:blipFill>
        <p:spPr>
          <a:xfrm>
            <a:off x="4004863" y="1332230"/>
            <a:ext cx="4237133" cy="182927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1E7138-50CD-6F89-B294-5CB39E1F7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7" t="3278" r="3840" b="54918"/>
          <a:stretch/>
        </p:blipFill>
        <p:spPr>
          <a:xfrm>
            <a:off x="1702043" y="3696494"/>
            <a:ext cx="3914451" cy="17792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922B34-4B65-0E7B-6083-42A23A687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0" t="3025" r="11501" b="55194"/>
          <a:stretch/>
        </p:blipFill>
        <p:spPr>
          <a:xfrm>
            <a:off x="8296853" y="1332230"/>
            <a:ext cx="3786176" cy="18292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EDFD483-F25C-2776-F2AB-0AB451E871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39" t="1576" r="8696" b="56359"/>
          <a:stretch/>
        </p:blipFill>
        <p:spPr>
          <a:xfrm>
            <a:off x="163830" y="1332230"/>
            <a:ext cx="3786176" cy="182927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2C6FB6B-6211-A27B-FD0F-229BBAA2CA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5" t="3892" r="4511" b="55730"/>
          <a:stretch/>
        </p:blipFill>
        <p:spPr>
          <a:xfrm>
            <a:off x="6096000" y="3696494"/>
            <a:ext cx="4051648" cy="17792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33BF54-6601-F98D-1F98-AF57492D7763}"/>
              </a:ext>
            </a:extLst>
          </p:cNvPr>
          <p:cNvSpPr txBox="1"/>
          <p:nvPr/>
        </p:nvSpPr>
        <p:spPr>
          <a:xfrm>
            <a:off x="625465" y="5795320"/>
            <a:ext cx="1134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Общая расчетная масса пятой ступени составляет: 1.75 т + (0.3 т * 2) + 4.5 т + 9.0 т + 0.2 т + 0.21 т =</a:t>
            </a:r>
            <a:r>
              <a:rPr lang="en-US" sz="18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8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16.26 тонн</a:t>
            </a:r>
            <a:r>
              <a:rPr lang="ru-RU" sz="18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4DB03906-88F0-D9B1-CD4B-E8C292327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14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599290-2959-4891-D6B6-30DB50875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ступень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0EB400-7F4E-4D07-C5AD-F8BBFDB14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3" t="3770" r="3935" b="55410"/>
          <a:stretch/>
        </p:blipFill>
        <p:spPr>
          <a:xfrm>
            <a:off x="5600699" y="2259568"/>
            <a:ext cx="4187499" cy="182927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36F122-37AD-C489-0393-62B09E847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9" t="1576" r="8696" b="56359"/>
          <a:stretch/>
        </p:blipFill>
        <p:spPr>
          <a:xfrm>
            <a:off x="1352550" y="2259568"/>
            <a:ext cx="3786176" cy="1829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29A507-D767-7138-1FF9-B0D6E6B1AE97}"/>
              </a:ext>
            </a:extLst>
          </p:cNvPr>
          <p:cNvSpPr txBox="1"/>
          <p:nvPr/>
        </p:nvSpPr>
        <p:spPr>
          <a:xfrm>
            <a:off x="1647888" y="4657724"/>
            <a:ext cx="8140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Общая расчётная масса шестой ступени составляет: 0.21 т + 1.5 т =</a:t>
            </a:r>
            <a:r>
              <a:rPr lang="en-US" sz="18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8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1.71 тонны.</a:t>
            </a:r>
            <a:endParaRPr lang="ru-RU" sz="1800" b="1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19CC0D2-6DF2-67B2-194E-DB1463FBF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66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599290-2959-4891-D6B6-30DB50875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ступень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4FC7A9-F15A-97F5-457E-AD19D34CD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4" t="2707" r="3443" b="55525"/>
          <a:stretch/>
        </p:blipFill>
        <p:spPr>
          <a:xfrm>
            <a:off x="5863589" y="2091790"/>
            <a:ext cx="4284453" cy="188426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F2013C-6A50-2996-968B-97EA1B7E7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6" r="1733" b="55714"/>
          <a:stretch/>
        </p:blipFill>
        <p:spPr>
          <a:xfrm>
            <a:off x="1020240" y="2091790"/>
            <a:ext cx="4477591" cy="1884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C078B6-7A4F-6928-370E-82D479F143B8}"/>
              </a:ext>
            </a:extLst>
          </p:cNvPr>
          <p:cNvSpPr txBox="1"/>
          <p:nvPr/>
        </p:nvSpPr>
        <p:spPr>
          <a:xfrm>
            <a:off x="1732105" y="4377154"/>
            <a:ext cx="826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Общая расчётная масса седьмой ступени составляет: 2.438 т + 0.2 т =</a:t>
            </a:r>
            <a:r>
              <a:rPr lang="en-US" sz="18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18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2.638 тонны</a:t>
            </a:r>
            <a:endParaRPr lang="ru-RU" sz="1800" b="1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58D70BF-2018-884D-21EC-8AF34E538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ru-RU" sz="1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86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599290-2959-4891-D6B6-30DB50875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193675"/>
            <a:ext cx="10515600" cy="1325563"/>
          </a:xfrm>
        </p:spPr>
        <p:txBody>
          <a:bodyPr/>
          <a:lstStyle/>
          <a:p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Итоговый вид ракеты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78009A-4DF4-1B61-BAED-0B166E8DA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270" y="57150"/>
            <a:ext cx="2870200" cy="629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2F44BD-C1CE-8AD0-7990-1BB1DED50DA9}"/>
              </a:ext>
            </a:extLst>
          </p:cNvPr>
          <p:cNvSpPr txBox="1"/>
          <p:nvPr/>
        </p:nvSpPr>
        <p:spPr>
          <a:xfrm>
            <a:off x="269789" y="1519238"/>
            <a:ext cx="8194589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24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Общая стартовая масса ракеты составляет:</a:t>
            </a:r>
            <a:br>
              <a:rPr lang="ru-RU" sz="24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24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664.98 + 101.41 + 168.71 + 30.585 + 16.26 + 1.71 + 2.638 =</a:t>
            </a:r>
            <a:r>
              <a:rPr lang="en-US" sz="24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24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986.293 тонны.</a:t>
            </a:r>
            <a:endParaRPr lang="ru-RU" sz="2400" b="1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24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Таким образом, вся конструкция семиступенчатой ракеты для полёта к </a:t>
            </a:r>
            <a:r>
              <a:rPr lang="ru-RU" sz="2400" b="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Лейту</a:t>
            </a:r>
            <a:r>
              <a:rPr lang="ru-RU" sz="24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(Ио) в момент старта весит почти</a:t>
            </a:r>
            <a:r>
              <a:rPr lang="en-US" sz="24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24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986.3 тонны.</a:t>
            </a:r>
            <a:endParaRPr lang="ru-RU" sz="2400" b="1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81AD07-7668-FE46-6B74-E2CA3183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667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DB3451-7083-3050-7F2D-C8F07E3A0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Глава 5: Демонстрация работы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A603CE7-1181-AD4C-D837-432C2D14B095}"/>
              </a:ext>
            </a:extLst>
          </p:cNvPr>
          <p:cNvGrpSpPr/>
          <p:nvPr/>
        </p:nvGrpSpPr>
        <p:grpSpPr>
          <a:xfrm>
            <a:off x="7970295" y="1690688"/>
            <a:ext cx="3680749" cy="4190036"/>
            <a:chOff x="324895" y="2065920"/>
            <a:chExt cx="3680749" cy="4190036"/>
          </a:xfrm>
        </p:grpSpPr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5509E758-6001-6E47-D8ED-06415B0E5C3C}"/>
                </a:ext>
              </a:extLst>
            </p:cNvPr>
            <p:cNvGrpSpPr/>
            <p:nvPr/>
          </p:nvGrpSpPr>
          <p:grpSpPr>
            <a:xfrm>
              <a:off x="324895" y="2065920"/>
              <a:ext cx="3680749" cy="4190036"/>
              <a:chOff x="185195" y="2002420"/>
              <a:chExt cx="3680749" cy="4190036"/>
            </a:xfrm>
          </p:grpSpPr>
          <p:sp>
            <p:nvSpPr>
              <p:cNvPr id="4" name="Скругленный прямоугольник 3">
                <a:extLst>
                  <a:ext uri="{FF2B5EF4-FFF2-40B4-BE49-F238E27FC236}">
                    <a16:creationId xmlns:a16="http://schemas.microsoft.com/office/drawing/2014/main" id="{FCF2F788-393E-8BBB-2F3A-06865A2D771C}"/>
                  </a:ext>
                </a:extLst>
              </p:cNvPr>
              <p:cNvSpPr/>
              <p:nvPr/>
            </p:nvSpPr>
            <p:spPr>
              <a:xfrm>
                <a:off x="185195" y="2002420"/>
                <a:ext cx="3680749" cy="4190036"/>
              </a:xfrm>
              <a:prstGeom prst="round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3" name="Рисунок 2">
                <a:extLst>
                  <a:ext uri="{FF2B5EF4-FFF2-40B4-BE49-F238E27FC236}">
                    <a16:creationId xmlns:a16="http://schemas.microsoft.com/office/drawing/2014/main" id="{2EF872EE-4B99-E1CB-2DB2-FFC1E00F9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9853" y="2261286"/>
                <a:ext cx="3097427" cy="3097427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2608F9-C191-A016-CC45-919155736A04}"/>
                </a:ext>
              </a:extLst>
            </p:cNvPr>
            <p:cNvSpPr txBox="1"/>
            <p:nvPr/>
          </p:nvSpPr>
          <p:spPr>
            <a:xfrm>
              <a:off x="1237517" y="5412724"/>
              <a:ext cx="174919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</a:rPr>
                <a:t>Github</a:t>
              </a:r>
              <a:endParaRPr lang="ru-RU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E5A0244-5AF5-49F0-EEC4-DEC202D02811}"/>
              </a:ext>
            </a:extLst>
          </p:cNvPr>
          <p:cNvSpPr txBox="1"/>
          <p:nvPr/>
        </p:nvSpPr>
        <p:spPr>
          <a:xfrm>
            <a:off x="505107" y="2449334"/>
            <a:ext cx="515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Подробнее ознакомиться с кодом, а также посмотреть запись полета Вы можете на нашем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A91C3292-53A6-26AB-D26C-5F5F495DD837}"/>
              </a:ext>
            </a:extLst>
          </p:cNvPr>
          <p:cNvSpPr/>
          <p:nvPr/>
        </p:nvSpPr>
        <p:spPr>
          <a:xfrm>
            <a:off x="5955965" y="2818014"/>
            <a:ext cx="1320800" cy="462967"/>
          </a:xfrm>
          <a:prstGeom prst="rightArrow">
            <a:avLst/>
          </a:prstGeom>
          <a:solidFill>
            <a:srgbClr val="932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225B5162-062D-C288-6F07-A06A8F91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384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102EA5B-A7C5-7A5C-192D-BD2E6C6B3870}"/>
              </a:ext>
            </a:extLst>
          </p:cNvPr>
          <p:cNvSpPr/>
          <p:nvPr/>
        </p:nvSpPr>
        <p:spPr>
          <a:xfrm>
            <a:off x="3142186" y="50256"/>
            <a:ext cx="635609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Глава 1: описание миссии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3DA5B6-D454-FA7B-C15A-52DC5546CEE1}"/>
              </a:ext>
            </a:extLst>
          </p:cNvPr>
          <p:cNvSpPr txBox="1"/>
          <p:nvPr/>
        </p:nvSpPr>
        <p:spPr>
          <a:xfrm>
            <a:off x="1221184" y="1574293"/>
            <a:ext cx="9227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 миссии: </a:t>
            </a:r>
            <a:r>
              <a:rPr lang="ru-RU" sz="2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детальное конструирование ракеты в игре </a:t>
            </a:r>
            <a:r>
              <a:rPr lang="ru-RU" sz="20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Kerbal</a:t>
            </a:r>
            <a:r>
              <a:rPr lang="ru-RU" sz="2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Space Program, симуляция полета на спутник Юпитера Ио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51539-DE3F-4E29-7246-5BD0A2A6AA21}"/>
              </a:ext>
            </a:extLst>
          </p:cNvPr>
          <p:cNvSpPr txBox="1"/>
          <p:nvPr/>
        </p:nvSpPr>
        <p:spPr>
          <a:xfrm>
            <a:off x="1221184" y="2731324"/>
            <a:ext cx="827710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миссии:</a:t>
            </a:r>
          </a:p>
          <a:p>
            <a:pPr marL="342900" lvl="0" indent="-342900" algn="just" fontAlgn="base">
              <a:buFont typeface="+mj-lt"/>
              <a:buAutoNum type="arabicParenR"/>
            </a:pP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Подобрать наиболее оптимальные характеристики ракеты для осуществления поставленной миссии</a:t>
            </a:r>
          </a:p>
          <a:p>
            <a:pPr marL="342900" lvl="0" indent="-342900" algn="just" fontAlgn="base">
              <a:buFont typeface="+mj-lt"/>
              <a:buAutoNum type="arabicParenR"/>
            </a:pP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Разработать и описать физические и математические модели</a:t>
            </a:r>
          </a:p>
          <a:p>
            <a:pPr marL="342900" lvl="0" indent="-342900" algn="just" fontAlgn="base">
              <a:buFont typeface="+mj-lt"/>
              <a:buAutoNum type="arabicParenR"/>
            </a:pP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Осуществить полет в программе KSP</a:t>
            </a:r>
          </a:p>
          <a:p>
            <a:pPr marL="342900" lvl="0" indent="-342900" algn="just" fontAlgn="base">
              <a:buFont typeface="+mj-lt"/>
              <a:buAutoNum type="arabicParenR"/>
            </a:pP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Смоделировать описанную миссию с помощью программной реализации созданных математических и физических моделей</a:t>
            </a:r>
          </a:p>
          <a:p>
            <a:pPr marL="342900" lvl="0" indent="-342900" algn="just" fontAlgn="base">
              <a:buFont typeface="+mj-lt"/>
              <a:buAutoNum type="arabicParenR"/>
            </a:pP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Сравнить результаты и сделать отчет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DBA4E-9FE6-B9E0-DA5D-AFAA6D892174}"/>
              </a:ext>
            </a:extLst>
          </p:cNvPr>
          <p:cNvSpPr txBox="1"/>
          <p:nvPr/>
        </p:nvSpPr>
        <p:spPr>
          <a:xfrm>
            <a:off x="4489860" y="914899"/>
            <a:ext cx="2689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80F607E-C894-EA6E-3F04-8CC6841F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922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09FD4-AF4D-F175-2B51-849AAF6A6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86" y="182245"/>
            <a:ext cx="10515600" cy="1325563"/>
          </a:xfrm>
        </p:spPr>
        <p:txBody>
          <a:bodyPr/>
          <a:lstStyle/>
          <a:p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графиков</a:t>
            </a:r>
          </a:p>
        </p:txBody>
      </p:sp>
      <p:pic>
        <p:nvPicPr>
          <p:cNvPr id="3" name="Рисунок 2" descr="Изображение выглядит как линия, График, текс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E78C58F-4A7C-20DF-D796-0AA989C02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6" y="1507808"/>
            <a:ext cx="9138234" cy="4080192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2D7615-F9D5-C490-018A-A52FCD9F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ru-RU" sz="1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352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6590DA-C88F-BB64-B656-860E1DBAE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r>
              <a:rPr lang="ru-RU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67ECF-73EC-D4E1-2DEE-DA45F1734902}"/>
              </a:ext>
            </a:extLst>
          </p:cNvPr>
          <p:cNvSpPr txBox="1"/>
          <p:nvPr/>
        </p:nvSpPr>
        <p:spPr>
          <a:xfrm>
            <a:off x="631568" y="1809922"/>
            <a:ext cx="10417432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>
              <a:lnSpc>
                <a:spcPct val="150000"/>
              </a:lnSpc>
              <a:spcBef>
                <a:spcPts val="2000"/>
              </a:spcBef>
              <a:spcAft>
                <a:spcPts val="600"/>
              </a:spcAft>
            </a:pPr>
            <a:r>
              <a:rPr lang="ru-RU" sz="24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ходе выполнения проекта силами нашей команды был смоделирован полет на один из спутников Юпитера, были успешно составлены математические и физические модели, в относительно точном приближении к ним повторен запуск в </a:t>
            </a:r>
            <a:r>
              <a:rPr lang="en-US" sz="24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KSP</a:t>
            </a:r>
            <a:r>
              <a:rPr lang="ru-RU" sz="2400" b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Исследованная и подготовленная информация была представлена в данном отчете, презентации.</a:t>
            </a:r>
            <a:endParaRPr lang="ru-RU" sz="2400" b="1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282D6D-F9E1-A5BC-619D-3187F757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920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19D37D8-6DFA-0F3B-FD39-B621800C1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20" y="948296"/>
            <a:ext cx="11823359" cy="67499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Ио, один из 95 спутников Юпитера, — это мир экстремальных парадоксов, пылающий в тени гиганта</a:t>
            </a:r>
            <a:r>
              <a:rPr lang="en-US" sz="2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Ио — настоящая вулканическая фабрика с извержениями до 1500°C. Анализ приливных сил сформулировал парадигму: чудовищная гравитация Юпитера, растягивая и сжимая спутник, поддержив</a:t>
            </a:r>
            <a:r>
              <a:rPr lang="ru-RU" sz="2000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sz="2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ет под его коркой глобальный океан магмы</a:t>
            </a:r>
            <a:r>
              <a:rPr lang="ru-RU" sz="2000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r>
              <a:rPr lang="ru-RU" sz="2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Если реальная ближайшая перспектива для Ио — это высокоточная дистанционная разведка, то гипотетическая миссия посадки на его поверхность стала бы качественным скачком иного рода — прямым контактом с этим адом. Её уникальность — в беспрецедентных вызовах: смертоносная радиация в поясах Юпитера, способная убить электронику за месяцы; экстремальный перепад температур от ледяных -150°C в тени до раскалённых +1500°C у лавовых озёр; и агрессивная химия поверхности, состоящей из соединений серы</a:t>
            </a:r>
            <a:r>
              <a:rPr lang="ru-RU" sz="2000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Посадка потребовала бы полностью автономной навигации в реальном времени, чтобы аппарат сам смог найти единственный безопасный пятачок в вечно меняющемся ландшафте, избегая новых трещин и лавовых потоков</a:t>
            </a:r>
            <a:r>
              <a:rPr lang="ru-RU" sz="2000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r>
              <a:rPr lang="ru-RU" sz="20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здесь возникает блестящий творческий ход вселенной </a:t>
            </a:r>
            <a:r>
              <a:rPr lang="ru-RU" sz="2000" b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Kerbal</a:t>
            </a:r>
            <a:r>
              <a:rPr lang="ru-RU" sz="20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Space Program. задались научно обоснованным вопросом: «А что, если бы эта мощнейшая энергия действовала не на сухую силикатную луну, а на ледяную?». </a:t>
            </a:r>
            <a:r>
              <a:rPr lang="ru-RU" sz="2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Ответом стал </a:t>
            </a:r>
            <a:r>
              <a:rPr lang="ru-RU" sz="20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Лейт</a:t>
            </a:r>
            <a:r>
              <a:rPr lang="ru-RU" sz="2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— спутник планеты </a:t>
            </a:r>
            <a:r>
              <a:rPr lang="ru-RU" sz="20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Джул</a:t>
            </a:r>
            <a:r>
              <a:rPr lang="ru-RU" sz="2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Он является не симуляцией Ио, а его гениальным фантастическим отражением. Общее научное ядро у них одно: </a:t>
            </a:r>
            <a:r>
              <a:rPr lang="ru-RU" sz="20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Лейт</a:t>
            </a:r>
            <a:r>
              <a:rPr lang="ru-RU" sz="2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как и Ио, является первой луной в системе, находится в мощном орбитальном резонансе с другими спутниками (</a:t>
            </a:r>
            <a:r>
              <a:rPr lang="ru-RU" sz="20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Валлом</a:t>
            </a:r>
            <a:r>
              <a:rPr lang="ru-RU" sz="2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0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Тайло</a:t>
            </a:r>
            <a:r>
              <a:rPr lang="ru-RU" sz="20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и испытывает колоссальные приливные силы, разогревающие его недра</a:t>
            </a: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endParaRPr lang="ru-RU" sz="2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882081F-AACE-8434-B5A2-806BFA9C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359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D05894-110C-DFC4-974F-73B459DAC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77" y="136525"/>
            <a:ext cx="10515600" cy="1325563"/>
          </a:xfrm>
        </p:spPr>
        <p:txBody>
          <a:bodyPr/>
          <a:lstStyle/>
          <a:p>
            <a:r>
              <a:rPr lang="ru-RU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Глава 2: Математическая Модель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342D4DE-8F29-EB55-879B-C9F26F4AFE26}"/>
              </a:ext>
            </a:extLst>
          </p:cNvPr>
          <p:cNvSpPr/>
          <p:nvPr/>
        </p:nvSpPr>
        <p:spPr>
          <a:xfrm>
            <a:off x="74077" y="1836357"/>
            <a:ext cx="12043845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Некоторые допущения в нашей работе: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>
              <a:buAutoNum type="arabicParenR"/>
            </a:pPr>
            <a:r>
              <a:rPr lang="ru-RU" sz="24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Место взлёта считаем абсолютно твёрдой и плоской поверхностью</a:t>
            </a:r>
            <a:endParaRPr lang="en-US" sz="240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arenR"/>
            </a:pPr>
            <a:r>
              <a:rPr lang="ru-RU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Подразумеваем, что вектор силы тяжести направлен вниз на протяжении всего полёта</a:t>
            </a: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arenR"/>
            </a:pPr>
            <a:r>
              <a:rPr lang="ru-RU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Сопротивлением атмосферы пренебрегаем</a:t>
            </a: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arenR"/>
            </a:pPr>
            <a:r>
              <a:rPr lang="ru-RU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 учитываем кривизну Земли</a:t>
            </a:r>
            <a:endParaRPr lang="en-US" sz="240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9D711E-ADD1-CE2F-B591-CA1BCC96A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ru-RU" sz="1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980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D05894-110C-DFC4-974F-73B459DAC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17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sz="4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Ресурс полёта и условия взлёта</a:t>
            </a:r>
            <a:b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8306F2E-07B4-6510-3D6C-90DDA44DDA1D}"/>
                  </a:ext>
                </a:extLst>
              </p:cNvPr>
              <p:cNvSpPr/>
              <p:nvPr/>
            </p:nvSpPr>
            <p:spPr>
              <a:xfrm>
                <a:off x="588982" y="997006"/>
                <a:ext cx="10515600" cy="461549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just"/>
                <a:r>
                  <a:rPr lang="ru-RU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Основной ресурс полёта - характеристическая скорость </a:t>
                </a:r>
                <a14:m>
                  <m:oMath xmlns:m="http://schemas.openxmlformats.org/officeDocument/2006/math">
                    <m:r>
                      <a:rPr lang="ru-RU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∆</m:t>
                    </m:r>
                    <m:r>
                      <a:rPr lang="ru-RU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𝜐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algn="just"/>
                <a:r>
                  <a:rPr lang="ru-RU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Основным ресурсом для полёта ракеты считаем </a:t>
                </a:r>
                <a14:m>
                  <m:oMath xmlns:m="http://schemas.openxmlformats.org/officeDocument/2006/math">
                    <m:r>
                      <a:rPr lang="ru-RU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∆</m:t>
                    </m:r>
                    <m:r>
                      <a:rPr lang="ru-RU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𝜐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характеристическую скорость орбитального манёвра. В астродинамике это изменение скорости КА, необходимое для выполнения орбитального манёвра.</a:t>
                </a:r>
              </a:p>
              <a:p>
                <a:pPr algn="just"/>
                <a:r>
                  <a:rPr lang="ru-RU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Расчёт </a:t>
                </a:r>
                <a14:m>
                  <m:oMath xmlns:m="http://schemas.openxmlformats.org/officeDocument/2006/math">
                    <m:r>
                      <a:rPr lang="ru-RU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∆</m:t>
                    </m:r>
                    <m:r>
                      <a:rPr lang="ru-RU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𝜐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через формулу Циолковского: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∆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𝜐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r>
                        <a:rPr lang="ru-RU" sz="2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4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2400" i="1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ru-RU" sz="2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r>
                        <a:rPr lang="ru-RU" sz="2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4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/>
                <a:r>
                  <a:rPr lang="ru-RU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где: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𝜐</m:t>
                        </m:r>
                      </m:e>
                      <m:sub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 скорость истечения продуктов сгорания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масса ракеты с топливом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масса ракеты без топлива  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масса топлива</a:t>
                </a:r>
              </a:p>
            </p:txBody>
          </p:sp>
        </mc:Choice>
        <mc:Fallback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8306F2E-07B4-6510-3D6C-90DDA44DD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82" y="997006"/>
                <a:ext cx="10515600" cy="4615494"/>
              </a:xfrm>
              <a:prstGeom prst="rect">
                <a:avLst/>
              </a:prstGeom>
              <a:blipFill>
                <a:blip r:embed="rId2"/>
                <a:stretch>
                  <a:fillRect l="-928" t="-1057" r="-1681" b="-2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E8057E-92C4-5D55-78D1-46C480E4A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831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0F83D3-0D46-1C2B-7C01-ECBB0932F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</a:t>
            </a:r>
            <a:r>
              <a:rPr lang="ru-RU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Связь с удельным импульсом:</a:t>
            </a:r>
            <a:b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FDF97F5-B790-673C-DCC2-28500FFC25DC}"/>
                  </a:ext>
                </a:extLst>
              </p:cNvPr>
              <p:cNvSpPr/>
              <p:nvPr/>
            </p:nvSpPr>
            <p:spPr>
              <a:xfrm>
                <a:off x="1331394" y="1327721"/>
                <a:ext cx="9150838" cy="389690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just"/>
                <a:r>
                  <a:rPr lang="ru-RU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Поскольку в KSP указан удельный импульс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𝑠𝑝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выразим: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ru-RU" sz="2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ru-RU" sz="2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box>
                        <m:box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⇒</m:t>
                          </m:r>
                        </m:e>
                      </m:box>
                      <m:sSub>
                        <m:sSub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r>
                        <a:rPr lang="ru-RU" sz="2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ru-RU" sz="2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/>
                <a:r>
                  <a:rPr lang="ru-RU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Итоговая формула для расчёта </a:t>
                </a:r>
                <a14:m>
                  <m:oMath xmlns:m="http://schemas.openxmlformats.org/officeDocument/2006/math">
                    <m:r>
                      <a:rPr lang="ru-RU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∆</m:t>
                    </m:r>
                    <m:r>
                      <a:rPr lang="ru-RU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𝜐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ступени: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∆</m:t>
                          </m:r>
                          <m: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𝜐</m:t>
                          </m:r>
                          <m: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𝑠𝑝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ru-RU" sz="24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/>
                <a:r>
                  <a:rPr lang="ru-RU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Условие взлёта с поверхности:</a:t>
                </a:r>
              </a:p>
              <a:p>
                <a:pPr algn="just"/>
                <a:r>
                  <a:rPr lang="ru-RU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algn="just"/>
                <a:r>
                  <a:rPr lang="ru-RU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Для подъёма с поверхности Кербина необходим коэффициент </a:t>
                </a:r>
                <a14:m>
                  <m:oMath xmlns:m="http://schemas.openxmlformats.org/officeDocument/2006/math">
                    <m:r>
                      <a:rPr lang="ru-RU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𝑇𝑊𝑅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𝑇𝑊𝑅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box>
                        <m:box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&gt; 1</m:t>
                          </m:r>
                        </m:e>
                      </m:box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FDF97F5-B790-673C-DCC2-28500FFC25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394" y="1327721"/>
                <a:ext cx="9150838" cy="3896901"/>
              </a:xfrm>
              <a:prstGeom prst="rect">
                <a:avLst/>
              </a:prstGeom>
              <a:blipFill>
                <a:blip r:embed="rId2"/>
                <a:stretch>
                  <a:fillRect l="-970" t="-1299" r="-1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03F5BA-B0D8-B0F8-EC69-5451C4FCA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492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E9C68C-6AF0-03DD-2373-E331BD91C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Формула фазового угла взлёта</a:t>
            </a:r>
            <a:b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1D132F-5252-3374-C3A8-2F42DC0DED45}"/>
                  </a:ext>
                </a:extLst>
              </p:cNvPr>
              <p:cNvSpPr txBox="1"/>
              <p:nvPr/>
            </p:nvSpPr>
            <p:spPr>
              <a:xfrm>
                <a:off x="536760" y="1289291"/>
                <a:ext cx="10522561" cy="27438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𝜑</m:t>
                      </m:r>
                      <m:r>
                        <a:rPr lang="ru-RU" sz="2400" i="1" smtClean="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180</m:t>
                          </m:r>
                        </m:e>
                        <m:sup>
                          <m:r>
                            <a:rPr lang="ru-RU" sz="2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°</m:t>
                          </m:r>
                        </m:sup>
                      </m:sSup>
                      <m:r>
                        <a:rPr lang="ru-RU" sz="2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⋅</m:t>
                      </m:r>
                      <m:d>
                        <m:dPr>
                          <m:ctrlPr>
                            <a:rPr lang="ru-RU" sz="2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ru-RU" sz="2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𝑡𝑟𝑎𝑛𝑠𝑓𝑒𝑟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𝑗𝑜𝑜𝑙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/>
                <a:r>
                  <a:rPr lang="ru-RU" sz="2400" dirty="0">
                    <a:solidFill>
                      <a:schemeClr val="bg2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r>
                  <a:rPr lang="ru-RU" sz="24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де: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ru-RU" sz="2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𝜑</m:t>
                    </m:r>
                  </m:oMath>
                </a14:m>
                <a:r>
                  <a:rPr lang="ru-RU" sz="24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- фазовый угол [градусы] - оптимальный угол между планетами при запуске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ru-RU" sz="2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𝑡𝑟𝑎𝑛𝑠𝑓𝑒𝑟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- время перелёта [с] - половина периода переходной орбиты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ru-RU" sz="2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𝑗𝑜𝑜𝑙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- орбитальный период </a:t>
                </a:r>
                <a:r>
                  <a:rPr lang="ru-RU" sz="24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Джола</a:t>
                </a:r>
                <a:r>
                  <a:rPr lang="ru-RU" sz="2400" dirty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[с] - время полного оборота вокруг </a:t>
                </a:r>
                <a:r>
                  <a:rPr lang="ru-RU" sz="2400" dirty="0" err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Кербола</a:t>
                </a:r>
                <a:endParaRPr lang="ru-RU" sz="2400" dirty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1D132F-5252-3374-C3A8-2F42DC0DE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60" y="1289291"/>
                <a:ext cx="10522561" cy="2743893"/>
              </a:xfrm>
              <a:prstGeom prst="rect">
                <a:avLst/>
              </a:prstGeo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B89079-C8B3-F8BD-3504-5B33E964C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982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6590DA-C88F-BB64-B656-860E1DBAE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10" y="-216766"/>
            <a:ext cx="10515600" cy="1325563"/>
          </a:xfrm>
        </p:spPr>
        <p:txBody>
          <a:bodyPr/>
          <a:lstStyle/>
          <a:p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Глава 3:</a:t>
            </a:r>
            <a:r>
              <a:rPr lang="en-US" i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Программная реализация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EB5299-7DFE-468B-A51B-6E026CCEF763}"/>
              </a:ext>
            </a:extLst>
          </p:cNvPr>
          <p:cNvSpPr txBox="1"/>
          <p:nvPr/>
        </p:nvSpPr>
        <p:spPr>
          <a:xfrm>
            <a:off x="256310" y="764771"/>
            <a:ext cx="11421687" cy="5115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20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Полет ракеты был смоделирован исключительно средствами игры </a:t>
            </a:r>
            <a:r>
              <a:rPr lang="en-US" sz="2000" b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Kerbal</a:t>
            </a:r>
            <a:r>
              <a:rPr lang="en-US" sz="20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Space Program</a:t>
            </a:r>
            <a:r>
              <a:rPr lang="ru-RU" sz="20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20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KSP</a:t>
            </a:r>
            <a:r>
              <a:rPr lang="ru-RU" sz="20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без привлечения сторонних модификаций или автопилота. Ключевая задача аналитической части проекта заключалась в постобработке данных полета и создании наглядных графиков. Центральным среди них стал</a:t>
            </a:r>
            <a:r>
              <a:rPr lang="en-US" sz="20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20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график выхода на орбиту, который математически отражает динамику полета и воплощает рассмотренные ранее физические принципы и уравнения. Для его построения был использован язык программирования</a:t>
            </a:r>
            <a:r>
              <a:rPr lang="en-US" sz="20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Python </a:t>
            </a:r>
            <a:r>
              <a:rPr lang="ru-RU" sz="20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 библиотекой </a:t>
            </a:r>
            <a:r>
              <a:rPr lang="en-US" sz="20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Matplotlib </a:t>
            </a:r>
            <a:r>
              <a:rPr lang="ru-RU" sz="20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— для построения и оформления графика. Алгоритм программы последовательно, в цикле, рассчитывает параметры движения на основе введенных констант и исходных данных. Для корректного учета пространственного маневра в коде активно применяются тригонометрические функции (</a:t>
            </a:r>
            <a:r>
              <a:rPr lang="en-US" sz="20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</a:t>
            </a:r>
            <a:r>
              <a:rPr lang="ru-RU" sz="20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20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cos</a:t>
            </a:r>
            <a:r>
              <a:rPr lang="ru-RU" sz="20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 Исходный код снабжен подробными комментариями и цветовым выделением логических блоков, что облегчает его чтение, понимание логики работы и возможное повторение расчетов.</a:t>
            </a:r>
            <a:endParaRPr lang="ru-RU" sz="2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F510CD-39B7-A14D-E3F2-316346BFD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82AD-4260-E34C-93EC-FF99495A49F9}" type="slidenum">
              <a:rPr lang="ru-RU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ru-RU" sz="1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12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637A5F-0DF4-2EFC-E37C-6CDC1204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1890"/>
            <a:ext cx="6685408" cy="35397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F34B9E-2792-77E4-3D53-248EEE56E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344" y="1483153"/>
            <a:ext cx="4978026" cy="3891693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F0E242E-1077-BB83-1B7F-600D548B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4170" y="6356350"/>
            <a:ext cx="2743200" cy="365125"/>
          </a:xfrm>
        </p:spPr>
        <p:txBody>
          <a:bodyPr/>
          <a:lstStyle/>
          <a:p>
            <a:fld id="{1FF682AD-4260-E34C-93EC-FF99495A49F9}" type="slidenum">
              <a:rPr lang="ru-RU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AA2C7-1ACF-192E-7365-894D5190FF2C}"/>
              </a:ext>
            </a:extLst>
          </p:cNvPr>
          <p:cNvSpPr txBox="1"/>
          <p:nvPr/>
        </p:nvSpPr>
        <p:spPr>
          <a:xfrm>
            <a:off x="538247" y="116928"/>
            <a:ext cx="91137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Данные, полученные из полета в </a:t>
            </a:r>
            <a:r>
              <a:rPr lang="en-US" sz="4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KSP</a:t>
            </a:r>
            <a:endParaRPr lang="ru-RU" sz="44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2415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1145</Words>
  <Application>Microsoft Office PowerPoint</Application>
  <PresentationFormat>Широкоэкранный</PresentationFormat>
  <Paragraphs>104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Глава 2: Математическая Модель</vt:lpstr>
      <vt:lpstr>1. Ресурс полёта и условия взлёта </vt:lpstr>
      <vt:lpstr>2. Связь с удельным импульсом: </vt:lpstr>
      <vt:lpstr>3. Формула фазового угла взлёта </vt:lpstr>
      <vt:lpstr>Глава 3: Программная реализация </vt:lpstr>
      <vt:lpstr>Презентация PowerPoint</vt:lpstr>
      <vt:lpstr>Презентация PowerPoint</vt:lpstr>
      <vt:lpstr>Глава 4: Реализация полета в KSP</vt:lpstr>
      <vt:lpstr>2 ступень</vt:lpstr>
      <vt:lpstr>3 ступень</vt:lpstr>
      <vt:lpstr>4 ступень</vt:lpstr>
      <vt:lpstr>5 ступень</vt:lpstr>
      <vt:lpstr>6 ступень</vt:lpstr>
      <vt:lpstr>7 ступень</vt:lpstr>
      <vt:lpstr>Итоговый вид ракеты</vt:lpstr>
      <vt:lpstr>Глава 5: Демонстрация работы</vt:lpstr>
      <vt:lpstr>Сравнение графиков</vt:lpstr>
      <vt:lpstr>Заключение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365 Pro Plus</cp:lastModifiedBy>
  <cp:revision>13</cp:revision>
  <dcterms:created xsi:type="dcterms:W3CDTF">2025-11-24T19:49:47Z</dcterms:created>
  <dcterms:modified xsi:type="dcterms:W3CDTF">2025-12-23T21:16:13Z</dcterms:modified>
</cp:coreProperties>
</file>